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3"/>
  </p:sldMasterIdLst>
  <p:notesMasterIdLst>
    <p:notesMasterId r:id="rId35"/>
  </p:notesMasterIdLst>
  <p:sldIdLst>
    <p:sldId id="277" r:id="rId4"/>
    <p:sldId id="306" r:id="rId5"/>
    <p:sldId id="293" r:id="rId6"/>
    <p:sldId id="294" r:id="rId7"/>
    <p:sldId id="295" r:id="rId8"/>
    <p:sldId id="30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78" r:id="rId17"/>
    <p:sldId id="280" r:id="rId18"/>
    <p:sldId id="279" r:id="rId19"/>
    <p:sldId id="256" r:id="rId20"/>
    <p:sldId id="291" r:id="rId21"/>
    <p:sldId id="261" r:id="rId22"/>
    <p:sldId id="270" r:id="rId23"/>
    <p:sldId id="276" r:id="rId24"/>
    <p:sldId id="281" r:id="rId25"/>
    <p:sldId id="285" r:id="rId26"/>
    <p:sldId id="286" r:id="rId27"/>
    <p:sldId id="308" r:id="rId28"/>
    <p:sldId id="290" r:id="rId29"/>
    <p:sldId id="282" r:id="rId30"/>
    <p:sldId id="283" r:id="rId31"/>
    <p:sldId id="284" r:id="rId32"/>
    <p:sldId id="305" r:id="rId33"/>
    <p:sldId id="292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2" userDrawn="1">
          <p15:clr>
            <a:srgbClr val="A4A3A4"/>
          </p15:clr>
        </p15:guide>
        <p15:guide id="2" pos="40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64B81-01F2-99F4-3990-B99A81A34FA0}" name="Sylvia Klein" initials="SK" userId="S::sylvia.klein@ecolytiq.com::a697b90e-9ffe-4eb5-93c7-6858129081f8" providerId="AD"/>
  <p188:author id="{1E0650F5-8D61-D457-9BC6-441DB7175670}" name="Mirko Kämpf" initials="MK" userId="S::mirko.kaempf@ecolytiq.com::80a28435-e170-4cc2-a30b-6bff081965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FCCF"/>
    <a:srgbClr val="0048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2"/>
    <p:restoredTop sz="74174"/>
  </p:normalViewPr>
  <p:slideViewPr>
    <p:cSldViewPr snapToGrid="0" showGuides="1">
      <p:cViewPr varScale="1">
        <p:scale>
          <a:sx n="46" d="100"/>
          <a:sy n="46" d="100"/>
        </p:scale>
        <p:origin x="4592" y="160"/>
      </p:cViewPr>
      <p:guideLst>
        <p:guide orient="horz" pos="2322"/>
        <p:guide pos="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F45E0-70EF-4243-A879-C2C33E7822AF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45B3D-8204-F743-8F3B-9BE0EF3B1AB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7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885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directly linked to AI there are three problems:</a:t>
            </a:r>
          </a:p>
          <a:p>
            <a:endParaRPr lang="en-US" dirty="0"/>
          </a:p>
          <a:p>
            <a:r>
              <a:rPr lang="en-US" dirty="0"/>
              <a:t>1-We need a lot of good training data.</a:t>
            </a:r>
          </a:p>
          <a:p>
            <a:endParaRPr lang="en-US" dirty="0"/>
          </a:p>
          <a:p>
            <a:r>
              <a:rPr lang="en-US" dirty="0"/>
              <a:t>2-We need effective applications and use cases which drive Climate Action.</a:t>
            </a:r>
          </a:p>
          <a:p>
            <a:endParaRPr lang="en-US" dirty="0"/>
          </a:p>
          <a:p>
            <a:r>
              <a:rPr lang="en-US" dirty="0"/>
              <a:t>3-And we must avoid bias during model training.</a:t>
            </a:r>
          </a:p>
          <a:p>
            <a:endParaRPr lang="en-US" dirty="0"/>
          </a:p>
          <a:p>
            <a:r>
              <a:rPr lang="en-US" dirty="0"/>
              <a:t>All these problems can’t be solved by Jane and Jon alone.</a:t>
            </a:r>
          </a:p>
          <a:p>
            <a:endParaRPr lang="en-US" dirty="0"/>
          </a:p>
          <a:p>
            <a:r>
              <a:rPr lang="en-US" dirty="0"/>
              <a:t>Solutions are highlighted in the sketch.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32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want to explain those three aspects a bit more.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3 are linked to the idea of using AI to make our world a better place.</a:t>
            </a:r>
          </a:p>
          <a:p>
            <a:endParaRPr lang="en-US" dirty="0"/>
          </a:p>
          <a:p>
            <a:r>
              <a:rPr lang="en-US" dirty="0"/>
              <a:t>But before AI can be effectively used, some very important fundamental work must be done.</a:t>
            </a:r>
          </a:p>
          <a:p>
            <a:endParaRPr lang="en-US" dirty="0"/>
          </a:p>
          <a:p>
            <a:r>
              <a:rPr lang="en-US" dirty="0"/>
              <a:t>Data must be accessible.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the right data. </a:t>
            </a:r>
            <a:br>
              <a:rPr lang="en-US" dirty="0"/>
            </a:br>
            <a:r>
              <a:rPr lang="en-US" dirty="0"/>
              <a:t>Also, we need clear use cases.</a:t>
            </a:r>
            <a:br>
              <a:rPr lang="en-US" dirty="0"/>
            </a:br>
            <a:r>
              <a:rPr lang="en-US" dirty="0"/>
              <a:t>Such that help people to make better decisions.</a:t>
            </a:r>
          </a:p>
          <a:p>
            <a:br>
              <a:rPr lang="en-US" dirty="0"/>
            </a:br>
            <a:r>
              <a:rPr lang="en-US" dirty="0"/>
              <a:t>Collecting data just for the sake of having data collected does not make any sense.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can rethink, how existing data might can be used in a collaborative mode.</a:t>
            </a:r>
          </a:p>
          <a:p>
            <a:br>
              <a:rPr lang="en-US" dirty="0"/>
            </a:br>
            <a:r>
              <a:rPr lang="en-US" dirty="0"/>
              <a:t>We do not have to give away our data to a centralized data processor. </a:t>
            </a:r>
            <a:br>
              <a:rPr lang="en-US" dirty="0"/>
            </a:br>
            <a:r>
              <a:rPr lang="en-US" dirty="0"/>
              <a:t>Federated Learning will open the doors for more AI use cases.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even better, with federated Learning we can reduce BIAS in AI model training.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7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 three aspects of using technology and data. </a:t>
            </a:r>
            <a:br>
              <a:rPr lang="en-US" dirty="0"/>
            </a:br>
            <a:r>
              <a:rPr lang="en-US" dirty="0"/>
              <a:t>All 2 are linked to the idea of using AI to make our world a better place.</a:t>
            </a:r>
          </a:p>
          <a:p>
            <a:endParaRPr lang="en-US" dirty="0"/>
          </a:p>
          <a:p>
            <a:r>
              <a:rPr lang="en-US" dirty="0"/>
              <a:t>But before AI can be effectively used, some very important fundamental work must be done.</a:t>
            </a:r>
          </a:p>
          <a:p>
            <a:endParaRPr lang="en-US" dirty="0"/>
          </a:p>
          <a:p>
            <a:r>
              <a:rPr lang="en-US" dirty="0"/>
              <a:t>Data must be accessible.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the right data. </a:t>
            </a:r>
            <a:br>
              <a:rPr lang="en-US" dirty="0"/>
            </a:br>
            <a:r>
              <a:rPr lang="en-US" dirty="0"/>
              <a:t>Also, we need clear use cases.</a:t>
            </a:r>
            <a:br>
              <a:rPr lang="en-US" dirty="0"/>
            </a:br>
            <a:r>
              <a:rPr lang="en-US" dirty="0"/>
              <a:t>Such that help people to make better decisions.</a:t>
            </a:r>
          </a:p>
          <a:p>
            <a:br>
              <a:rPr lang="en-US" dirty="0"/>
            </a:br>
            <a:r>
              <a:rPr lang="en-US" dirty="0"/>
              <a:t>Collecting data just for the sake of having data collected does not make any sense.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can rethink, how existing data might can be used in a collaborative mode.</a:t>
            </a:r>
          </a:p>
          <a:p>
            <a:br>
              <a:rPr lang="en-US" dirty="0"/>
            </a:br>
            <a:r>
              <a:rPr lang="en-US" dirty="0"/>
              <a:t>We do not have to give away our data to a centralized data processor. </a:t>
            </a:r>
            <a:br>
              <a:rPr lang="en-US" dirty="0"/>
            </a:br>
            <a:r>
              <a:rPr lang="en-US" dirty="0"/>
              <a:t>Federated Learning will open the doors for more AI use cases.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even better, with federated Learning we can reduce BIAS in AI model training.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27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internet is already available, </a:t>
            </a:r>
          </a:p>
          <a:p>
            <a:r>
              <a:rPr lang="en-US" dirty="0"/>
              <a:t>we should ask: What can we do with it to manage our sustainability data?</a:t>
            </a:r>
          </a:p>
          <a:p>
            <a:endParaRPr lang="en-US" dirty="0"/>
          </a:p>
          <a:p>
            <a:r>
              <a:rPr lang="en-US" dirty="0"/>
              <a:t>Sustainability data is not easy to find.</a:t>
            </a:r>
          </a:p>
          <a:p>
            <a:endParaRPr lang="en-US" dirty="0"/>
          </a:p>
          <a:p>
            <a:r>
              <a:rPr lang="en-US" dirty="0"/>
              <a:t>Data is not standardized.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04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40E5-B5F5-8A4B-9795-87D0B5F41E6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93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40E5-B5F5-8A4B-9795-87D0B5F41E6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9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b="0" i="0" dirty="0">
                <a:effectLst/>
              </a:rPr>
              <a:t>Das </a:t>
            </a:r>
            <a:r>
              <a:rPr lang="de-DE" sz="1200" b="0" i="0" dirty="0" err="1">
                <a:effectLst/>
              </a:rPr>
              <a:t>IoS</a:t>
            </a:r>
            <a:r>
              <a:rPr lang="de-DE" sz="1200" b="0" i="0" dirty="0">
                <a:effectLst/>
              </a:rPr>
              <a:t> ermöglicht ein </a:t>
            </a:r>
            <a:r>
              <a:rPr lang="de-DE" sz="1200" dirty="0"/>
              <a:t>praxisnahes DPP Scheme , das im ersten Schritt auf standardisierten automatisierten Auswertungen von Nachhaltigkeitsberichten beruht.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dirty="0"/>
              <a:t>Im weiteren ist der standardisierte Zugang zu weiteren Datenquellen angedacht.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dirty="0"/>
              <a:t>Der Ansatz ermöglicht strukturiert Zugang zu produktrelevanten Daten aus Nachhaltigkeitsberichten.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dirty="0"/>
              <a:t>Die automatisierten Prozesse sind per se interessensneutral und richten sich nicht nach vorbestimmten Ziel- oder Ergebnisvorstellungen der verschiedenen Stakeholder aus. Sie sind länder- und </a:t>
            </a:r>
            <a:r>
              <a:rPr lang="de-DE" sz="1200" dirty="0" err="1"/>
              <a:t>regionenübergreifend</a:t>
            </a:r>
            <a:r>
              <a:rPr lang="de-DE" sz="12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dirty="0"/>
              <a:t>Datenquellen aber auch Datenlücken werden transparent gemacht.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dirty="0"/>
              <a:t>Der Fokus liegt auf Skalierbarkeit des Systems und der Interoperabilität von Datenspeichern und –</a:t>
            </a:r>
            <a:r>
              <a:rPr lang="de-DE" sz="1200" dirty="0" err="1"/>
              <a:t>formaten</a:t>
            </a:r>
            <a:r>
              <a:rPr lang="de-DE" sz="1200" dirty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133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90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 three aspects of using technology and data. </a:t>
            </a:r>
            <a:br>
              <a:rPr lang="en-US" dirty="0"/>
            </a:br>
            <a:r>
              <a:rPr lang="en-US" dirty="0"/>
              <a:t>All 2 are linked to the idea of using AI to make our world a better place.</a:t>
            </a:r>
          </a:p>
          <a:p>
            <a:endParaRPr lang="en-US" dirty="0"/>
          </a:p>
          <a:p>
            <a:r>
              <a:rPr lang="en-US" dirty="0"/>
              <a:t>But before AI can be effectively used, some very important fundamental work must be done.</a:t>
            </a:r>
          </a:p>
          <a:p>
            <a:endParaRPr lang="en-US" dirty="0"/>
          </a:p>
          <a:p>
            <a:r>
              <a:rPr lang="en-US" dirty="0"/>
              <a:t>Data must be accessible.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the right data. </a:t>
            </a:r>
            <a:br>
              <a:rPr lang="en-US" dirty="0"/>
            </a:br>
            <a:r>
              <a:rPr lang="en-US" dirty="0"/>
              <a:t>Also, we need clear use cases.</a:t>
            </a:r>
            <a:br>
              <a:rPr lang="en-US" dirty="0"/>
            </a:br>
            <a:r>
              <a:rPr lang="en-US" dirty="0"/>
              <a:t>Such that help people to make better decisions.</a:t>
            </a:r>
          </a:p>
          <a:p>
            <a:br>
              <a:rPr lang="en-US" dirty="0"/>
            </a:br>
            <a:r>
              <a:rPr lang="en-US" dirty="0"/>
              <a:t>Collecting data just for the sake of having data collected does not make any sense.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can rethink, how existing data might can be used in a collaborative mode.</a:t>
            </a:r>
          </a:p>
          <a:p>
            <a:br>
              <a:rPr lang="en-US" dirty="0"/>
            </a:br>
            <a:r>
              <a:rPr lang="en-US" dirty="0"/>
              <a:t>We do not have to give away our data to a centralized data processor. </a:t>
            </a:r>
            <a:br>
              <a:rPr lang="en-US" dirty="0"/>
            </a:br>
            <a:r>
              <a:rPr lang="en-US" dirty="0"/>
              <a:t>Federated Learning will open the doors for more AI use cases.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even better, with federated Learning we can reduce BIAS in AI model training.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09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understand better, how AI can help us with effective climate action.</a:t>
            </a:r>
          </a:p>
          <a:p>
            <a:endParaRPr lang="en-US" dirty="0"/>
          </a:p>
          <a:p>
            <a:r>
              <a:rPr lang="en-US" dirty="0"/>
              <a:t>One example of Climate Action is reduction of Scope 3 emissions.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375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28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 three aspects of using technology and data. </a:t>
            </a:r>
            <a:br>
              <a:rPr lang="en-US" dirty="0"/>
            </a:br>
            <a:r>
              <a:rPr lang="en-US" dirty="0"/>
              <a:t>All 2 are linked to the idea of using AI to make our world a better place.</a:t>
            </a:r>
          </a:p>
          <a:p>
            <a:endParaRPr lang="en-US" dirty="0"/>
          </a:p>
          <a:p>
            <a:r>
              <a:rPr lang="en-US" dirty="0"/>
              <a:t>But before AI can be effectively used, some very important fundamental work must be done.</a:t>
            </a:r>
          </a:p>
          <a:p>
            <a:endParaRPr lang="en-US" dirty="0"/>
          </a:p>
          <a:p>
            <a:r>
              <a:rPr lang="en-US" dirty="0"/>
              <a:t>Data must be accessible.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need the right data. </a:t>
            </a:r>
            <a:br>
              <a:rPr lang="en-US" dirty="0"/>
            </a:br>
            <a:r>
              <a:rPr lang="en-US" dirty="0"/>
              <a:t>Also, we need clear use cases.</a:t>
            </a:r>
            <a:br>
              <a:rPr lang="en-US" dirty="0"/>
            </a:br>
            <a:r>
              <a:rPr lang="en-US" dirty="0"/>
              <a:t>Such that help people to make better decisions.</a:t>
            </a:r>
          </a:p>
          <a:p>
            <a:br>
              <a:rPr lang="en-US" dirty="0"/>
            </a:br>
            <a:r>
              <a:rPr lang="en-US" dirty="0"/>
              <a:t>Collecting data just for the sake of having data collected does not make any sense.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can rethink, how existing data might can be used in a collaborative mode.</a:t>
            </a:r>
          </a:p>
          <a:p>
            <a:br>
              <a:rPr lang="en-US" dirty="0"/>
            </a:br>
            <a:r>
              <a:rPr lang="en-US" dirty="0"/>
              <a:t>We do not have to give away our data to a centralized data processor. </a:t>
            </a:r>
            <a:br>
              <a:rPr lang="en-US" dirty="0"/>
            </a:br>
            <a:r>
              <a:rPr lang="en-US" dirty="0"/>
              <a:t>Federated Learning will open the doors for more AI use cases.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even better, with federated Learning we can reduce BIAS in AI model training.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48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00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use an AI system to find our what Scope 3 emissions are: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- Greenhouse gas emissions related to the products and services a company offers.</a:t>
            </a:r>
            <a:br>
              <a:rPr lang="en-US" dirty="0"/>
            </a:br>
            <a:r>
              <a:rPr lang="en-US" dirty="0"/>
              <a:t>- end 2 end.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5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65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simple example.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Mathematicians would say: a trivial solution. But reality requires a different solution.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566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there are many people.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4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many organization. They interact in markets and influence each other.</a:t>
            </a:r>
          </a:p>
          <a:p>
            <a:endParaRPr lang="en-US" dirty="0"/>
          </a:p>
          <a:p>
            <a:r>
              <a:rPr lang="en-US" dirty="0"/>
              <a:t>Since many people can have the power to influence a market, we can assume that they want to collaborate.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32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decide to work on AI solutions.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37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the complexity it is not a single person any longer,  but rather research groups, companies and organization drive the development around AI.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alone does not lead to Climate Action.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AI Systems can only support humans.</a:t>
            </a:r>
            <a:br>
              <a:rPr lang="en-US" dirty="0"/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9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9E33E17-552F-193C-73A2-4C1DB56B9ED3}"/>
              </a:ext>
            </a:extLst>
          </p:cNvPr>
          <p:cNvSpPr/>
          <p:nvPr userDrawn="1"/>
        </p:nvSpPr>
        <p:spPr>
          <a:xfrm>
            <a:off x="516590" y="1115773"/>
            <a:ext cx="8110820" cy="3483454"/>
          </a:xfrm>
          <a:prstGeom prst="roundRect">
            <a:avLst>
              <a:gd name="adj" fmla="val 7345"/>
            </a:avLst>
          </a:prstGeom>
          <a:solidFill>
            <a:srgbClr val="AAFCCF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6A0A70C-F55D-5269-CDCD-C8B24910D9F2}"/>
              </a:ext>
            </a:extLst>
          </p:cNvPr>
          <p:cNvSpPr/>
          <p:nvPr userDrawn="1"/>
        </p:nvSpPr>
        <p:spPr>
          <a:xfrm>
            <a:off x="0" y="0"/>
            <a:ext cx="9144000" cy="88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0A4F7C-54A2-4E31-8A79-2B5B53AB793C}"/>
              </a:ext>
            </a:extLst>
          </p:cNvPr>
          <p:cNvSpPr/>
          <p:nvPr userDrawn="1"/>
        </p:nvSpPr>
        <p:spPr>
          <a:xfrm>
            <a:off x="0" y="4828189"/>
            <a:ext cx="9144000" cy="88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D6030C-E6AC-040A-7531-0C156D9D6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0044" y="5064078"/>
            <a:ext cx="1463500" cy="5242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14F3FB5-0F84-1D4F-305C-961E6B22E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53" t="32157" r="39678" b="31959"/>
          <a:stretch/>
        </p:blipFill>
        <p:spPr>
          <a:xfrm>
            <a:off x="647700" y="4964741"/>
            <a:ext cx="620012" cy="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23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6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458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343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35302"/>
            <a:ext cx="77724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7203-0677-E844-A146-491656E0891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B6B84-B43A-AC40-99A9-2F409737CDA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8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86A0A70C-F55D-5269-CDCD-C8B24910D9F2}"/>
              </a:ext>
            </a:extLst>
          </p:cNvPr>
          <p:cNvSpPr/>
          <p:nvPr userDrawn="1"/>
        </p:nvSpPr>
        <p:spPr>
          <a:xfrm>
            <a:off x="0" y="0"/>
            <a:ext cx="9144000" cy="88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0A4F7C-54A2-4E31-8A79-2B5B53AB793C}"/>
              </a:ext>
            </a:extLst>
          </p:cNvPr>
          <p:cNvSpPr/>
          <p:nvPr userDrawn="1"/>
        </p:nvSpPr>
        <p:spPr>
          <a:xfrm>
            <a:off x="0" y="4828189"/>
            <a:ext cx="9144000" cy="88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D6030C-E6AC-040A-7531-0C156D9D6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0044" y="5064078"/>
            <a:ext cx="1463500" cy="5242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14F3FB5-0F84-1D4F-305C-961E6B22E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53" t="32157" r="39678" b="31959"/>
          <a:stretch/>
        </p:blipFill>
        <p:spPr>
          <a:xfrm>
            <a:off x="647700" y="4964741"/>
            <a:ext cx="620012" cy="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3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3671FDE-876D-213E-A5B1-CC9076374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3798" y="4964741"/>
            <a:ext cx="1578008" cy="56525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A6890BE-A71B-EFC3-84A4-6560751DB8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3529" y="288373"/>
            <a:ext cx="2720367" cy="109219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4075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01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83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05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78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18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78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1368C-E6FF-F340-9F02-7BF7BCAFDCB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B274E-5B48-D545-BDB9-94BB8CEADD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79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2">
            <a:extLst>
              <a:ext uri="{FF2B5EF4-FFF2-40B4-BE49-F238E27FC236}">
                <a16:creationId xmlns:a16="http://schemas.microsoft.com/office/drawing/2014/main" id="{A519CA2B-547E-258E-3D67-E770833C5CF9}"/>
              </a:ext>
            </a:extLst>
          </p:cNvPr>
          <p:cNvSpPr/>
          <p:nvPr/>
        </p:nvSpPr>
        <p:spPr>
          <a:xfrm>
            <a:off x="581711" y="2282465"/>
            <a:ext cx="8056070" cy="27699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de-DE" sz="3600" b="1" dirty="0">
                <a:solidFill>
                  <a:srgbClr val="AAFCCF"/>
                </a:solidFill>
                <a:cs typeface="Arial"/>
              </a:rPr>
              <a:t>Data (</a:t>
            </a:r>
            <a:r>
              <a:rPr lang="de-DE" sz="3600" b="1" dirty="0" err="1">
                <a:solidFill>
                  <a:srgbClr val="AAFCCF"/>
                </a:solidFill>
                <a:cs typeface="Arial"/>
              </a:rPr>
              <a:t>for</a:t>
            </a:r>
            <a:r>
              <a:rPr lang="de-DE" sz="3600" b="1" dirty="0">
                <a:solidFill>
                  <a:srgbClr val="AAFCCF"/>
                </a:solidFill>
                <a:cs typeface="Arial"/>
              </a:rPr>
              <a:t> AI) </a:t>
            </a:r>
            <a:r>
              <a:rPr lang="de-DE" sz="3600" b="1" dirty="0" err="1">
                <a:solidFill>
                  <a:srgbClr val="AAFCCF"/>
                </a:solidFill>
                <a:cs typeface="Arial"/>
              </a:rPr>
              <a:t>for</a:t>
            </a:r>
            <a:r>
              <a:rPr lang="de-DE" sz="3600" b="1" dirty="0">
                <a:solidFill>
                  <a:srgbClr val="AAFCCF"/>
                </a:solidFill>
                <a:cs typeface="Arial"/>
              </a:rPr>
              <a:t> Climate Action</a:t>
            </a:r>
            <a:endParaRPr lang="de-DE" dirty="0">
              <a:solidFill>
                <a:srgbClr val="FFFFFF"/>
              </a:solidFill>
              <a:cs typeface="Arial"/>
            </a:endParaRPr>
          </a:p>
          <a:p>
            <a:pPr>
              <a:defRPr/>
            </a:pPr>
            <a:endParaRPr lang="de-DE" sz="1800" dirty="0">
              <a:solidFill>
                <a:schemeClr val="bg2"/>
              </a:solidFill>
              <a:cs typeface="Arial"/>
            </a:endParaRPr>
          </a:p>
          <a:p>
            <a:pPr>
              <a:defRPr/>
            </a:pPr>
            <a:br>
              <a:rPr lang="de-DE" dirty="0">
                <a:solidFill>
                  <a:srgbClr val="FFFFFF"/>
                </a:solidFill>
                <a:cs typeface="Arial"/>
              </a:rPr>
            </a:br>
            <a:endParaRPr lang="de-DE" dirty="0">
              <a:solidFill>
                <a:srgbClr val="FFFFFF"/>
              </a:solidFill>
              <a:cs typeface="Arial"/>
            </a:endParaRPr>
          </a:p>
          <a:p>
            <a:pPr>
              <a:defRPr/>
            </a:pPr>
            <a:r>
              <a:rPr lang="de-DE" dirty="0">
                <a:solidFill>
                  <a:srgbClr val="FFFFFF"/>
                </a:solidFill>
                <a:ea typeface="+mn-lt"/>
                <a:cs typeface="+mn-lt"/>
              </a:rPr>
              <a:t>Dr. Mirko Kämpf  |  </a:t>
            </a:r>
            <a:r>
              <a:rPr lang="de-DE" dirty="0" err="1">
                <a:solidFill>
                  <a:srgbClr val="FFFFFF"/>
                </a:solidFill>
                <a:cs typeface="Arial"/>
              </a:rPr>
              <a:t>ecolytiq</a:t>
            </a:r>
            <a:r>
              <a:rPr lang="de-DE" dirty="0">
                <a:solidFill>
                  <a:srgbClr val="FFFFFF"/>
                </a:solidFill>
                <a:cs typeface="Arial"/>
              </a:rPr>
              <a:t> GmbH  |  01.03.2023</a:t>
            </a:r>
            <a:endParaRPr lang="de-DE" dirty="0"/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70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B599548-8A92-B965-440E-5FA3EAA2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80" y="0"/>
            <a:ext cx="709166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1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31B924-1F3D-3A9A-4E0F-B7F6D170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63" y="68153"/>
            <a:ext cx="7772400" cy="55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7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553A-6E32-9E99-A426-71807455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00" y="136306"/>
            <a:ext cx="7772400" cy="55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5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DC90EC5-71E7-B4CE-A48E-8170B526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24" y="0"/>
            <a:ext cx="61763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0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0AB3FDB-C4B9-64F3-E8DA-E79C164CE7E4}"/>
              </a:ext>
            </a:extLst>
          </p:cNvPr>
          <p:cNvSpPr txBox="1"/>
          <p:nvPr/>
        </p:nvSpPr>
        <p:spPr>
          <a:xfrm>
            <a:off x="879231" y="1969475"/>
            <a:ext cx="75516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(1) -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32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Internet of Sustainability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(2) -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Collaborative Usage of </a:t>
            </a:r>
            <a:r>
              <a:rPr lang="en-US" sz="3200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Impact data 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(3) - </a:t>
            </a:r>
            <a:r>
              <a:rPr lang="en-US" sz="32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Federated Learning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on distributed data </a:t>
            </a:r>
          </a:p>
        </p:txBody>
      </p:sp>
    </p:spTree>
    <p:extLst>
      <p:ext uri="{BB962C8B-B14F-4D97-AF65-F5344CB8AC3E}">
        <p14:creationId xmlns:p14="http://schemas.microsoft.com/office/powerpoint/2010/main" val="393207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0AB3FDB-C4B9-64F3-E8DA-E79C164CE7E4}"/>
              </a:ext>
            </a:extLst>
          </p:cNvPr>
          <p:cNvSpPr txBox="1"/>
          <p:nvPr/>
        </p:nvSpPr>
        <p:spPr>
          <a:xfrm>
            <a:off x="879231" y="1969475"/>
            <a:ext cx="57518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(1) -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32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Internet of Sustainability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b="1" dirty="0">
                <a:solidFill>
                  <a:schemeClr val="bg2">
                    <a:lumMod val="90000"/>
                  </a:schemeClr>
                </a:solidFill>
              </a:rPr>
              <a:t>(2) - </a:t>
            </a:r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Collaborative Usage of </a:t>
            </a:r>
            <a:r>
              <a:rPr lang="en-US" sz="2200" i="1" dirty="0">
                <a:solidFill>
                  <a:schemeClr val="bg2">
                    <a:lumMod val="90000"/>
                  </a:schemeClr>
                </a:solidFill>
              </a:rPr>
              <a:t>Impact data 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b="1" dirty="0">
                <a:solidFill>
                  <a:schemeClr val="bg2">
                    <a:lumMod val="90000"/>
                  </a:schemeClr>
                </a:solidFill>
              </a:rPr>
              <a:t>(3) - </a:t>
            </a:r>
            <a:r>
              <a:rPr lang="en-US" sz="2200" i="1" dirty="0">
                <a:solidFill>
                  <a:schemeClr val="bg2">
                    <a:lumMod val="90000"/>
                  </a:schemeClr>
                </a:solidFill>
              </a:rPr>
              <a:t>Federated Learning </a:t>
            </a:r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on distributed data </a:t>
            </a:r>
          </a:p>
        </p:txBody>
      </p:sp>
    </p:spTree>
    <p:extLst>
      <p:ext uri="{BB962C8B-B14F-4D97-AF65-F5344CB8AC3E}">
        <p14:creationId xmlns:p14="http://schemas.microsoft.com/office/powerpoint/2010/main" val="276259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4D1426E-382C-B666-E2E6-55D2BDA5C912}"/>
              </a:ext>
            </a:extLst>
          </p:cNvPr>
          <p:cNvSpPr txBox="1"/>
          <p:nvPr/>
        </p:nvSpPr>
        <p:spPr>
          <a:xfrm>
            <a:off x="0" y="1626514"/>
            <a:ext cx="9143999" cy="44383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buClr>
                <a:srgbClr val="AAFCCF"/>
              </a:buClr>
              <a:buSzPct val="130000"/>
            </a:pPr>
            <a:r>
              <a:rPr lang="de-DE" sz="4800" b="1" u="sng" dirty="0" err="1">
                <a:solidFill>
                  <a:schemeClr val="bg1"/>
                </a:solidFill>
                <a:ea typeface="Verdana"/>
              </a:rPr>
              <a:t>Our</a:t>
            </a:r>
            <a:r>
              <a:rPr lang="de-DE" sz="4800" b="1" u="sng" dirty="0">
                <a:solidFill>
                  <a:schemeClr val="bg1"/>
                </a:solidFill>
                <a:ea typeface="Verdana"/>
              </a:rPr>
              <a:t> Problem:</a:t>
            </a:r>
            <a:endParaRPr lang="de-DE" sz="2000" u="sng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buClr>
                <a:srgbClr val="AAFCCF"/>
              </a:buClr>
              <a:buSzPct val="130000"/>
            </a:pPr>
            <a:r>
              <a:rPr lang="en-GB" sz="3600" dirty="0">
                <a:solidFill>
                  <a:schemeClr val="bg1"/>
                </a:solidFill>
              </a:rPr>
              <a:t>Lot’s of data is available on the internet. </a:t>
            </a:r>
          </a:p>
          <a:p>
            <a:pPr algn="ctr">
              <a:lnSpc>
                <a:spcPct val="150000"/>
              </a:lnSpc>
              <a:buClr>
                <a:srgbClr val="AAFCCF"/>
              </a:buClr>
              <a:buSzPct val="130000"/>
            </a:pPr>
            <a:r>
              <a:rPr lang="en-GB" sz="3600" dirty="0">
                <a:solidFill>
                  <a:schemeClr val="bg1"/>
                </a:solidFill>
              </a:rPr>
              <a:t>But It is </a:t>
            </a:r>
            <a:r>
              <a:rPr lang="en-GB" sz="3600" b="1" dirty="0">
                <a:solidFill>
                  <a:schemeClr val="bg1"/>
                </a:solidFill>
              </a:rPr>
              <a:t>hard</a:t>
            </a:r>
            <a:r>
              <a:rPr lang="en-GB" sz="3600" dirty="0">
                <a:solidFill>
                  <a:schemeClr val="bg1"/>
                </a:solidFill>
              </a:rPr>
              <a:t> to find, to access, and to uses it! </a:t>
            </a:r>
            <a:br>
              <a:rPr lang="en-GB" sz="3600" dirty="0">
                <a:solidFill>
                  <a:schemeClr val="bg1"/>
                </a:solidFill>
              </a:rPr>
            </a:br>
            <a:br>
              <a:rPr lang="en-GB" sz="3600" dirty="0">
                <a:solidFill>
                  <a:schemeClr val="bg1"/>
                </a:solidFill>
              </a:rPr>
            </a:br>
            <a:endParaRPr lang="en-GB" sz="3600" dirty="0">
              <a:solidFill>
                <a:schemeClr val="bg1"/>
              </a:solidFill>
              <a:ea typeface="Verdan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6035E38-7616-3561-C7E0-D3D6C09FB5D5}"/>
              </a:ext>
            </a:extLst>
          </p:cNvPr>
          <p:cNvSpPr/>
          <p:nvPr/>
        </p:nvSpPr>
        <p:spPr>
          <a:xfrm>
            <a:off x="444500" y="0"/>
            <a:ext cx="4127500" cy="5715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01382E-BBED-1811-3AF6-790B4C9F6D65}"/>
              </a:ext>
            </a:extLst>
          </p:cNvPr>
          <p:cNvSpPr/>
          <p:nvPr/>
        </p:nvSpPr>
        <p:spPr>
          <a:xfrm>
            <a:off x="-308428" y="163285"/>
            <a:ext cx="4445000" cy="4445000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7557E7-02F6-33A3-0E1A-094AE4331B55}"/>
              </a:ext>
            </a:extLst>
          </p:cNvPr>
          <p:cNvSpPr txBox="1"/>
          <p:nvPr/>
        </p:nvSpPr>
        <p:spPr>
          <a:xfrm>
            <a:off x="4917529" y="1537768"/>
            <a:ext cx="31840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1500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Internet of Sustainability</a:t>
            </a:r>
            <a:r>
              <a:rPr lang="en-US" sz="15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a concept with the aim to </a:t>
            </a:r>
            <a:r>
              <a:rPr lang="en-US" sz="1500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publish supply chain-relevant sustainability data in a standardized and structured way. ​</a:t>
            </a:r>
          </a:p>
          <a:p>
            <a:endParaRPr lang="en-US" sz="15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combines existing technologies and data sources to accelerate the transfer of knowledge needed for sustainable development. </a:t>
            </a:r>
            <a:endParaRPr lang="de-DE" sz="15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5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8F1F3B-944A-BA7E-1F87-87350B12A4DD}"/>
              </a:ext>
            </a:extLst>
          </p:cNvPr>
          <p:cNvSpPr txBox="1"/>
          <p:nvPr/>
        </p:nvSpPr>
        <p:spPr>
          <a:xfrm>
            <a:off x="889816" y="1537768"/>
            <a:ext cx="2883899" cy="1118127"/>
          </a:xfrm>
          <a:prstGeom prst="rect">
            <a:avLst/>
          </a:prstGeom>
          <a:solidFill>
            <a:schemeClr val="tx1">
              <a:alpha val="61587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AAFCCF"/>
                </a:solidFill>
              </a:rPr>
              <a:t>What do we mean by </a:t>
            </a:r>
            <a:endParaRPr lang="en-GB" sz="2333" b="1" dirty="0">
              <a:solidFill>
                <a:srgbClr val="AAFCCF"/>
              </a:solidFill>
            </a:endParaRPr>
          </a:p>
          <a:p>
            <a:r>
              <a:rPr lang="en-GB" sz="2333" b="1" dirty="0">
                <a:solidFill>
                  <a:srgbClr val="AAFCCF"/>
                </a:solidFill>
              </a:rPr>
              <a:t>The Internet of Sustainability? </a:t>
            </a: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72F61606-C7F1-6F36-8386-C52D72EBC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088" y="5179786"/>
            <a:ext cx="997553" cy="3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191A85-C884-4D1A-0A15-A997BCFC2F0B}"/>
              </a:ext>
            </a:extLst>
          </p:cNvPr>
          <p:cNvSpPr txBox="1"/>
          <p:nvPr/>
        </p:nvSpPr>
        <p:spPr>
          <a:xfrm>
            <a:off x="4765843" y="842481"/>
            <a:ext cx="348881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1500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Solid Data Pod 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a Software-as-a-Service solution that helps businesses to protect, administer and publish data. </a:t>
            </a: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Based on the Solid Data Pod technology the concept of </a:t>
            </a:r>
            <a:r>
              <a:rPr lang="en-US" sz="15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Decentralized Standardized Sustainability Data Stores (DSSDS)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focused on sustainability data shared by companies. </a:t>
            </a: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sustainability report 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becomes an interconnected machine-readable data storage </a:t>
            </a:r>
            <a:r>
              <a:rPr lang="en-US" sz="1500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accessible to everyone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38115" indent="-238115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Internet of Sustainability as an ecosystem offers integrated </a:t>
            </a:r>
            <a:b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500" b="1" dirty="0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impact-as-a-service solutions</a:t>
            </a:r>
            <a:r>
              <a:rPr lang="en-US" sz="15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D2BB15-8DD9-F596-7B7A-6ACBB832C656}"/>
              </a:ext>
            </a:extLst>
          </p:cNvPr>
          <p:cNvSpPr txBox="1"/>
          <p:nvPr/>
        </p:nvSpPr>
        <p:spPr>
          <a:xfrm>
            <a:off x="889339" y="2630800"/>
            <a:ext cx="2934029" cy="1477328"/>
          </a:xfrm>
          <a:prstGeom prst="rect">
            <a:avLst/>
          </a:prstGeom>
          <a:solidFill>
            <a:schemeClr val="tx1">
              <a:alpha val="61587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AAFCCF"/>
                </a:solidFill>
              </a:rPr>
              <a:t>What is the </a:t>
            </a:r>
          </a:p>
          <a:p>
            <a:r>
              <a:rPr lang="en-GB" sz="3000" b="1" dirty="0">
                <a:solidFill>
                  <a:srgbClr val="AAFCCF"/>
                </a:solidFill>
              </a:rPr>
              <a:t>DNA</a:t>
            </a:r>
            <a:r>
              <a:rPr lang="en-GB" sz="2000" b="1" dirty="0">
                <a:solidFill>
                  <a:srgbClr val="AAFCCF"/>
                </a:solidFill>
              </a:rPr>
              <a:t> </a:t>
            </a:r>
          </a:p>
          <a:p>
            <a:r>
              <a:rPr lang="en-GB" sz="2000" b="1" dirty="0">
                <a:solidFill>
                  <a:srgbClr val="AAFCCF"/>
                </a:solidFill>
              </a:rPr>
              <a:t>of the </a:t>
            </a:r>
          </a:p>
          <a:p>
            <a:r>
              <a:rPr lang="en-GB" sz="2000" b="1" dirty="0">
                <a:solidFill>
                  <a:srgbClr val="AAFCCF"/>
                </a:solidFill>
              </a:rPr>
              <a:t>Internet of Sustainability?</a:t>
            </a:r>
            <a:endParaRPr lang="en-GB" sz="2333" b="1" dirty="0">
              <a:solidFill>
                <a:srgbClr val="AAFCC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DD90EB-AFDE-8960-E4F8-47478DB64CE9}"/>
              </a:ext>
            </a:extLst>
          </p:cNvPr>
          <p:cNvSpPr/>
          <p:nvPr/>
        </p:nvSpPr>
        <p:spPr>
          <a:xfrm>
            <a:off x="43587" y="1235238"/>
            <a:ext cx="4445000" cy="4445000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4E13E2-9FE5-3CEA-C3E8-4BF05071C900}"/>
              </a:ext>
            </a:extLst>
          </p:cNvPr>
          <p:cNvSpPr/>
          <p:nvPr/>
        </p:nvSpPr>
        <p:spPr>
          <a:xfrm>
            <a:off x="576533" y="1768184"/>
            <a:ext cx="3379108" cy="3379108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654DF0-45E3-BE8A-6DC8-0B1DDA870F4F}"/>
              </a:ext>
            </a:extLst>
          </p:cNvPr>
          <p:cNvSpPr/>
          <p:nvPr/>
        </p:nvSpPr>
        <p:spPr>
          <a:xfrm>
            <a:off x="2012086" y="3022310"/>
            <a:ext cx="508000" cy="508000"/>
          </a:xfrm>
          <a:prstGeom prst="ellipse">
            <a:avLst/>
          </a:prstGeom>
          <a:solidFill>
            <a:srgbClr val="AAFC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226787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99B2E8-0240-159A-FFC1-0C749FA8274F}"/>
              </a:ext>
            </a:extLst>
          </p:cNvPr>
          <p:cNvSpPr/>
          <p:nvPr/>
        </p:nvSpPr>
        <p:spPr>
          <a:xfrm>
            <a:off x="847547" y="4143625"/>
            <a:ext cx="3379108" cy="1353661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FED80D-194B-A44F-CA9A-08D1B21B44C7}"/>
              </a:ext>
            </a:extLst>
          </p:cNvPr>
          <p:cNvSpPr/>
          <p:nvPr/>
        </p:nvSpPr>
        <p:spPr>
          <a:xfrm>
            <a:off x="982450" y="3501932"/>
            <a:ext cx="3012067" cy="111071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4474E7-7AAD-0004-8C21-0FA1E11C4A6E}"/>
              </a:ext>
            </a:extLst>
          </p:cNvPr>
          <p:cNvSpPr/>
          <p:nvPr/>
        </p:nvSpPr>
        <p:spPr>
          <a:xfrm>
            <a:off x="1319456" y="2829738"/>
            <a:ext cx="2435288" cy="1000274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979BE-EF8D-8347-BFF4-0F0AD9046E99}"/>
              </a:ext>
            </a:extLst>
          </p:cNvPr>
          <p:cNvSpPr/>
          <p:nvPr/>
        </p:nvSpPr>
        <p:spPr>
          <a:xfrm>
            <a:off x="1620343" y="2385787"/>
            <a:ext cx="1833515" cy="69409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BAC62-6626-D0F7-8229-C78724C2645A}"/>
              </a:ext>
            </a:extLst>
          </p:cNvPr>
          <p:cNvSpPr txBox="1"/>
          <p:nvPr/>
        </p:nvSpPr>
        <p:spPr>
          <a:xfrm>
            <a:off x="4623858" y="832846"/>
            <a:ext cx="3537693" cy="517064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</a:rPr>
              <a:t>The Internet of Sustainability is based on several storage layers of data processing, structuring and provision:</a:t>
            </a:r>
          </a:p>
          <a:p>
            <a:endParaRPr lang="en-GB" sz="1500" dirty="0">
              <a:solidFill>
                <a:schemeClr val="bg1"/>
              </a:solidFill>
            </a:endParaRP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Product-relevant Data Layer: these information contain supply chain-relevant data on product level, like the digital product passport</a:t>
            </a: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bg1"/>
              </a:solidFill>
            </a:endParaRP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Expert Layer: additional data from professional services, like carbon accounting companies</a:t>
            </a: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bg1"/>
              </a:solidFill>
            </a:endParaRP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Structured Data Layer: data structured in standardized processes</a:t>
            </a: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bg1"/>
              </a:solidFill>
            </a:endParaRPr>
          </a:p>
          <a:p>
            <a:pPr marL="238115" indent="-238115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chemeClr val="bg1"/>
                </a:solidFill>
              </a:rPr>
              <a:t>Raw Data Layer: published from companies, organisations or individuals in various formats</a:t>
            </a:r>
          </a:p>
          <a:p>
            <a:endParaRPr lang="en-GB" sz="1500" dirty="0">
              <a:solidFill>
                <a:schemeClr val="bg1"/>
              </a:solidFill>
            </a:endParaRPr>
          </a:p>
          <a:p>
            <a:endParaRPr lang="en-GB" sz="1500" dirty="0">
              <a:solidFill>
                <a:schemeClr val="bg1"/>
              </a:solidFill>
            </a:endParaRPr>
          </a:p>
          <a:p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2B3D835-9DDF-6CDD-8034-F292CFDF5513}"/>
              </a:ext>
            </a:extLst>
          </p:cNvPr>
          <p:cNvSpPr txBox="1"/>
          <p:nvPr/>
        </p:nvSpPr>
        <p:spPr>
          <a:xfrm>
            <a:off x="1304688" y="4822877"/>
            <a:ext cx="23537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500" dirty="0">
                <a:solidFill>
                  <a:schemeClr val="bg1"/>
                </a:solidFill>
              </a:rPr>
              <a:t>Technological infrastructure</a:t>
            </a:r>
          </a:p>
          <a:p>
            <a:pPr algn="ctr"/>
            <a:r>
              <a:rPr lang="en-GB" sz="1500" dirty="0">
                <a:solidFill>
                  <a:schemeClr val="bg1"/>
                </a:solidFill>
              </a:rPr>
              <a:t>(META, PODs, API)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3ACEEEC-89A5-6F0F-318E-B5355A0F247E}"/>
              </a:ext>
            </a:extLst>
          </p:cNvPr>
          <p:cNvSpPr txBox="1"/>
          <p:nvPr/>
        </p:nvSpPr>
        <p:spPr>
          <a:xfrm>
            <a:off x="171258" y="1310063"/>
            <a:ext cx="2435288" cy="1015663"/>
          </a:xfrm>
          <a:prstGeom prst="rect">
            <a:avLst/>
          </a:prstGeom>
          <a:solidFill>
            <a:schemeClr val="tx1">
              <a:alpha val="61587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Layered structure of  the Internet of Sustainability</a:t>
            </a:r>
            <a:endParaRPr lang="en-GB" sz="2333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02716A8-7C89-FC12-55B5-E748CD5E1F03}"/>
              </a:ext>
            </a:extLst>
          </p:cNvPr>
          <p:cNvCxnSpPr>
            <a:cxnSpLocks/>
          </p:cNvCxnSpPr>
          <p:nvPr/>
        </p:nvCxnSpPr>
        <p:spPr>
          <a:xfrm flipH="1">
            <a:off x="2886796" y="1866337"/>
            <a:ext cx="1823195" cy="2561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AF58FAAE-9900-6536-A19A-E302513B7C68}"/>
              </a:ext>
            </a:extLst>
          </p:cNvPr>
          <p:cNvCxnSpPr>
            <a:cxnSpLocks/>
          </p:cNvCxnSpPr>
          <p:nvPr/>
        </p:nvCxnSpPr>
        <p:spPr>
          <a:xfrm flipH="1" flipV="1">
            <a:off x="3453858" y="2829738"/>
            <a:ext cx="1256133" cy="1638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B1B8CCB-12EF-260F-5AAE-F80EEFB3C6C3}"/>
              </a:ext>
            </a:extLst>
          </p:cNvPr>
          <p:cNvCxnSpPr>
            <a:cxnSpLocks/>
          </p:cNvCxnSpPr>
          <p:nvPr/>
        </p:nvCxnSpPr>
        <p:spPr>
          <a:xfrm flipH="1" flipV="1">
            <a:off x="3754744" y="3410475"/>
            <a:ext cx="955248" cy="5169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42CEFAB-B857-078A-5D0D-1022AA3FC9C8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3994517" y="4057289"/>
            <a:ext cx="715474" cy="54228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56391C-AF1D-2E4C-810D-4E3E58B6DA6A}"/>
              </a:ext>
            </a:extLst>
          </p:cNvPr>
          <p:cNvSpPr/>
          <p:nvPr/>
        </p:nvSpPr>
        <p:spPr>
          <a:xfrm>
            <a:off x="2017548" y="1952647"/>
            <a:ext cx="1039105" cy="552667"/>
          </a:xfrm>
          <a:prstGeom prst="ellipse">
            <a:avLst/>
          </a:prstGeom>
          <a:solidFill>
            <a:srgbClr val="AAFCCF"/>
          </a:solidFill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23321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E87082-593A-638D-744B-D4B5B8A0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1" y="2065755"/>
            <a:ext cx="7772400" cy="1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7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2C5A014C-1AB8-4940-0DC3-64857E2F1161}"/>
              </a:ext>
            </a:extLst>
          </p:cNvPr>
          <p:cNvSpPr/>
          <p:nvPr/>
        </p:nvSpPr>
        <p:spPr>
          <a:xfrm>
            <a:off x="0" y="0"/>
            <a:ext cx="9144000" cy="49664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1EC988B-EAE8-AA5D-C78F-7684CF84E707}"/>
              </a:ext>
            </a:extLst>
          </p:cNvPr>
          <p:cNvSpPr/>
          <p:nvPr/>
        </p:nvSpPr>
        <p:spPr>
          <a:xfrm>
            <a:off x="569304" y="2889312"/>
            <a:ext cx="1039908" cy="405093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Merchant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DDAB8B6B-A0E3-8DC8-341B-BEEB04F2054E}"/>
              </a:ext>
            </a:extLst>
          </p:cNvPr>
          <p:cNvSpPr/>
          <p:nvPr/>
        </p:nvSpPr>
        <p:spPr>
          <a:xfrm>
            <a:off x="2245699" y="2900240"/>
            <a:ext cx="1183346" cy="405093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</a:rPr>
              <a:t>ecolytiq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94AB0DD-4A7C-13CD-CE6A-0D0AED18222E}"/>
              </a:ext>
            </a:extLst>
          </p:cNvPr>
          <p:cNvSpPr/>
          <p:nvPr/>
        </p:nvSpPr>
        <p:spPr>
          <a:xfrm>
            <a:off x="2245699" y="3850994"/>
            <a:ext cx="1183342" cy="405093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Open Banking Provider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BEEFA88-8BBC-5372-E827-883A0154208E}"/>
              </a:ext>
            </a:extLst>
          </p:cNvPr>
          <p:cNvSpPr/>
          <p:nvPr/>
        </p:nvSpPr>
        <p:spPr>
          <a:xfrm>
            <a:off x="569304" y="1513792"/>
            <a:ext cx="1021977" cy="696165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Carbon Accounting Provider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F441AA2-D052-2645-051F-61193C8A7199}"/>
              </a:ext>
            </a:extLst>
          </p:cNvPr>
          <p:cNvSpPr/>
          <p:nvPr/>
        </p:nvSpPr>
        <p:spPr>
          <a:xfrm>
            <a:off x="2227772" y="1513792"/>
            <a:ext cx="1201269" cy="696165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solidFill>
                  <a:schemeClr val="tx1"/>
                </a:solidFill>
              </a:rPr>
              <a:t>IoS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Impact Report Publisher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7E7114CE-58D0-635F-B59C-A82F9CD40C86}"/>
              </a:ext>
            </a:extLst>
          </p:cNvPr>
          <p:cNvSpPr/>
          <p:nvPr/>
        </p:nvSpPr>
        <p:spPr>
          <a:xfrm>
            <a:off x="3762754" y="1513792"/>
            <a:ext cx="2823882" cy="1595718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08E2ECC9-65A0-C077-586B-56235E1E68D7}"/>
              </a:ext>
            </a:extLst>
          </p:cNvPr>
          <p:cNvSpPr/>
          <p:nvPr/>
        </p:nvSpPr>
        <p:spPr>
          <a:xfrm>
            <a:off x="4130307" y="2537954"/>
            <a:ext cx="573741" cy="363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PDF</a:t>
            </a:r>
            <a:endParaRPr lang="en-GB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9F7A00F-29DE-D10B-A2B3-8F0E8C5698F7}"/>
              </a:ext>
            </a:extLst>
          </p:cNvPr>
          <p:cNvSpPr/>
          <p:nvPr/>
        </p:nvSpPr>
        <p:spPr>
          <a:xfrm>
            <a:off x="5497794" y="2538094"/>
            <a:ext cx="573741" cy="363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RDF</a:t>
            </a:r>
            <a:endParaRPr lang="en-GB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75D7010-B36B-B677-3F62-DE6BF067D0F5}"/>
              </a:ext>
            </a:extLst>
          </p:cNvPr>
          <p:cNvSpPr/>
          <p:nvPr/>
        </p:nvSpPr>
        <p:spPr>
          <a:xfrm>
            <a:off x="4802660" y="2538094"/>
            <a:ext cx="573741" cy="36307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XML</a:t>
            </a:r>
            <a:endParaRPr lang="en-GB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C553671-719E-5661-F52A-8B0D06635E56}"/>
              </a:ext>
            </a:extLst>
          </p:cNvPr>
          <p:cNvSpPr/>
          <p:nvPr/>
        </p:nvSpPr>
        <p:spPr>
          <a:xfrm>
            <a:off x="3852400" y="1722220"/>
            <a:ext cx="1241610" cy="5961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HTML page with data entities in microformats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1A1059B9-C591-17FF-1F2E-CC846093A6E1}"/>
              </a:ext>
            </a:extLst>
          </p:cNvPr>
          <p:cNvSpPr/>
          <p:nvPr/>
        </p:nvSpPr>
        <p:spPr>
          <a:xfrm>
            <a:off x="5196958" y="1711013"/>
            <a:ext cx="1241610" cy="5961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>
                <a:solidFill>
                  <a:schemeClr val="tx1"/>
                </a:solidFill>
              </a:rPr>
              <a:t>/</a:t>
            </a:r>
            <a:r>
              <a:rPr lang="en-GB" sz="1000" err="1">
                <a:solidFill>
                  <a:schemeClr val="tx1"/>
                </a:solidFill>
              </a:rPr>
              <a:t>sustainability.txt</a:t>
            </a:r>
            <a:r>
              <a:rPr lang="en-GB" sz="1000">
                <a:solidFill>
                  <a:schemeClr val="tx1"/>
                </a:solidFill>
              </a:rPr>
              <a:t> File with report data or report URL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16DFDF5-18CA-89EE-3B19-C41A9A5EE2B0}"/>
              </a:ext>
            </a:extLst>
          </p:cNvPr>
          <p:cNvSpPr/>
          <p:nvPr/>
        </p:nvSpPr>
        <p:spPr>
          <a:xfrm>
            <a:off x="7032849" y="1513792"/>
            <a:ext cx="1398502" cy="745750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200" err="1">
                <a:solidFill>
                  <a:schemeClr val="tx1"/>
                </a:solidFill>
              </a:rPr>
              <a:t>IoS</a:t>
            </a:r>
            <a:br>
              <a:rPr lang="en-GB" sz="1200">
                <a:solidFill>
                  <a:schemeClr val="tx1"/>
                </a:solidFill>
              </a:rPr>
            </a:br>
            <a:r>
              <a:rPr lang="en-GB" sz="1200">
                <a:solidFill>
                  <a:schemeClr val="tx1"/>
                </a:solidFill>
              </a:rPr>
              <a:t>Impact Information Provider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8ADB34-ECA1-B4CA-71F9-B6C4019EE80F}"/>
              </a:ext>
            </a:extLst>
          </p:cNvPr>
          <p:cNvSpPr/>
          <p:nvPr/>
        </p:nvSpPr>
        <p:spPr>
          <a:xfrm>
            <a:off x="7325589" y="2921775"/>
            <a:ext cx="918887" cy="401171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Consumer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46117C4-BBC1-9EE5-4867-4BDADF34FA43}"/>
              </a:ext>
            </a:extLst>
          </p:cNvPr>
          <p:cNvCxnSpPr/>
          <p:nvPr/>
        </p:nvCxnSpPr>
        <p:spPr>
          <a:xfrm flipV="1">
            <a:off x="1080292" y="2325658"/>
            <a:ext cx="0" cy="401171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7ADE1E-A1FF-568C-C8C3-3F98AFA0B69F}"/>
              </a:ext>
            </a:extLst>
          </p:cNvPr>
          <p:cNvCxnSpPr/>
          <p:nvPr/>
        </p:nvCxnSpPr>
        <p:spPr>
          <a:xfrm flipV="1">
            <a:off x="2828408" y="3350158"/>
            <a:ext cx="0" cy="401171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869785-0F35-FB40-FCA6-BCA25347D8FE}"/>
              </a:ext>
            </a:extLst>
          </p:cNvPr>
          <p:cNvCxnSpPr>
            <a:cxnSpLocks/>
          </p:cNvCxnSpPr>
          <p:nvPr/>
        </p:nvCxnSpPr>
        <p:spPr>
          <a:xfrm flipV="1">
            <a:off x="2821852" y="2313240"/>
            <a:ext cx="0" cy="441813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9048753-9EE5-6E10-8588-B3F796FD8D81}"/>
              </a:ext>
            </a:extLst>
          </p:cNvPr>
          <p:cNvCxnSpPr>
            <a:cxnSpLocks/>
          </p:cNvCxnSpPr>
          <p:nvPr/>
        </p:nvCxnSpPr>
        <p:spPr>
          <a:xfrm>
            <a:off x="1801950" y="3081763"/>
            <a:ext cx="358589" cy="5606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189FB70-2D8D-049D-2D92-0D8A70111653}"/>
              </a:ext>
            </a:extLst>
          </p:cNvPr>
          <p:cNvCxnSpPr>
            <a:cxnSpLocks/>
          </p:cNvCxnSpPr>
          <p:nvPr/>
        </p:nvCxnSpPr>
        <p:spPr>
          <a:xfrm flipH="1" flipV="1">
            <a:off x="1528535" y="2309406"/>
            <a:ext cx="1219194" cy="469530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2163D46-1A16-BBFE-CD60-23D4B874642F}"/>
              </a:ext>
            </a:extLst>
          </p:cNvPr>
          <p:cNvCxnSpPr>
            <a:cxnSpLocks/>
          </p:cNvCxnSpPr>
          <p:nvPr/>
        </p:nvCxnSpPr>
        <p:spPr>
          <a:xfrm>
            <a:off x="6629946" y="1944110"/>
            <a:ext cx="358589" cy="5606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554DECD-ABE4-11F5-F406-97C0DCA54916}"/>
              </a:ext>
            </a:extLst>
          </p:cNvPr>
          <p:cNvCxnSpPr>
            <a:cxnSpLocks/>
          </p:cNvCxnSpPr>
          <p:nvPr/>
        </p:nvCxnSpPr>
        <p:spPr>
          <a:xfrm flipV="1">
            <a:off x="7758490" y="2377765"/>
            <a:ext cx="0" cy="479735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78F3C62C-95EF-8D75-2B77-359458A05010}"/>
              </a:ext>
            </a:extLst>
          </p:cNvPr>
          <p:cNvSpPr txBox="1"/>
          <p:nvPr/>
        </p:nvSpPr>
        <p:spPr>
          <a:xfrm>
            <a:off x="556665" y="313070"/>
            <a:ext cx="7072300" cy="35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en-GB" sz="2400" b="1" dirty="0">
                <a:solidFill>
                  <a:srgbClr val="AAFCCF"/>
                </a:solidFill>
                <a:cs typeface="Arial" panose="020B0604020202020204" pitchFamily="34" charset="0"/>
              </a:rPr>
              <a:t>Structure of the Internet of Sustainability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3005CF-45F2-4EA8-608B-D13BCDB2D45A}"/>
              </a:ext>
            </a:extLst>
          </p:cNvPr>
          <p:cNvSpPr txBox="1"/>
          <p:nvPr/>
        </p:nvSpPr>
        <p:spPr>
          <a:xfrm>
            <a:off x="974085" y="4430123"/>
            <a:ext cx="209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Data generation &amp; verification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DC486B-32B3-BF84-AC3D-886399267CF8}"/>
              </a:ext>
            </a:extLst>
          </p:cNvPr>
          <p:cNvSpPr txBox="1"/>
          <p:nvPr/>
        </p:nvSpPr>
        <p:spPr>
          <a:xfrm>
            <a:off x="3923470" y="4430122"/>
            <a:ext cx="246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Data standardization &amp; compatibility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8E3A7A3-044C-C399-CA86-0DC8F3A9720E}"/>
              </a:ext>
            </a:extLst>
          </p:cNvPr>
          <p:cNvSpPr txBox="1"/>
          <p:nvPr/>
        </p:nvSpPr>
        <p:spPr>
          <a:xfrm>
            <a:off x="7350226" y="4430121"/>
            <a:ext cx="1083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Data provision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60B304D-E8A1-6F75-84C2-F92F803F41D9}"/>
              </a:ext>
            </a:extLst>
          </p:cNvPr>
          <p:cNvSpPr/>
          <p:nvPr/>
        </p:nvSpPr>
        <p:spPr>
          <a:xfrm>
            <a:off x="416906" y="1255059"/>
            <a:ext cx="3155576" cy="3452061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ADF87-BC79-E066-9F7A-FB54AF539249}"/>
              </a:ext>
            </a:extLst>
          </p:cNvPr>
          <p:cNvSpPr/>
          <p:nvPr/>
        </p:nvSpPr>
        <p:spPr>
          <a:xfrm>
            <a:off x="3671094" y="1272988"/>
            <a:ext cx="2980756" cy="3452061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667E0EC-0F97-546F-A5C2-955C592FB804}"/>
              </a:ext>
            </a:extLst>
          </p:cNvPr>
          <p:cNvSpPr/>
          <p:nvPr/>
        </p:nvSpPr>
        <p:spPr>
          <a:xfrm>
            <a:off x="6741496" y="1288787"/>
            <a:ext cx="2011220" cy="3452061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CED439C4-61AA-3B52-7BC6-E8350666FB74}"/>
              </a:ext>
            </a:extLst>
          </p:cNvPr>
          <p:cNvSpPr/>
          <p:nvPr/>
        </p:nvSpPr>
        <p:spPr>
          <a:xfrm>
            <a:off x="3766913" y="3294404"/>
            <a:ext cx="2823882" cy="1062773"/>
          </a:xfrm>
          <a:prstGeom prst="roundRect">
            <a:avLst/>
          </a:prstGeom>
          <a:solidFill>
            <a:srgbClr val="00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1C0939BB-F8AA-E065-2C58-CE63BD94D965}"/>
              </a:ext>
            </a:extLst>
          </p:cNvPr>
          <p:cNvSpPr/>
          <p:nvPr/>
        </p:nvSpPr>
        <p:spPr>
          <a:xfrm>
            <a:off x="3843863" y="3513804"/>
            <a:ext cx="803619" cy="5356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Product relevant data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1DFEE3C-306E-A2DB-29D2-C441ECBAEFE3}"/>
              </a:ext>
            </a:extLst>
          </p:cNvPr>
          <p:cNvSpPr/>
          <p:nvPr/>
        </p:nvSpPr>
        <p:spPr>
          <a:xfrm>
            <a:off x="4797206" y="3519155"/>
            <a:ext cx="803618" cy="5356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Unique</a:t>
            </a:r>
          </a:p>
          <a:p>
            <a:pPr algn="ctr"/>
            <a:r>
              <a:rPr lang="en-GB" sz="1100">
                <a:solidFill>
                  <a:schemeClr val="tx1"/>
                </a:solidFill>
              </a:rPr>
              <a:t>Product identifier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2BDA8775-0984-AD3A-EC2F-BADBE250B01D}"/>
              </a:ext>
            </a:extLst>
          </p:cNvPr>
          <p:cNvSpPr/>
          <p:nvPr/>
        </p:nvSpPr>
        <p:spPr>
          <a:xfrm>
            <a:off x="5726913" y="3522282"/>
            <a:ext cx="796517" cy="5356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Digital</a:t>
            </a:r>
          </a:p>
          <a:p>
            <a:pPr algn="ctr"/>
            <a:r>
              <a:rPr lang="en-GB" sz="1100">
                <a:solidFill>
                  <a:schemeClr val="tx1"/>
                </a:solidFill>
              </a:rPr>
              <a:t>Product Passport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88968E1-6F7B-EB77-5858-E681F7B163EF}"/>
              </a:ext>
            </a:extLst>
          </p:cNvPr>
          <p:cNvCxnSpPr>
            <a:cxnSpLocks/>
          </p:cNvCxnSpPr>
          <p:nvPr/>
        </p:nvCxnSpPr>
        <p:spPr>
          <a:xfrm flipV="1">
            <a:off x="6658871" y="2377765"/>
            <a:ext cx="691355" cy="1189479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F097E54-CA8B-15CE-EF58-DEDCE4874D16}"/>
              </a:ext>
            </a:extLst>
          </p:cNvPr>
          <p:cNvCxnSpPr>
            <a:cxnSpLocks/>
          </p:cNvCxnSpPr>
          <p:nvPr/>
        </p:nvCxnSpPr>
        <p:spPr>
          <a:xfrm>
            <a:off x="3396052" y="1905592"/>
            <a:ext cx="358589" cy="5606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F0D26329-EE5E-090C-4F05-911C6C5EC375}"/>
              </a:ext>
            </a:extLst>
          </p:cNvPr>
          <p:cNvCxnSpPr>
            <a:cxnSpLocks/>
          </p:cNvCxnSpPr>
          <p:nvPr/>
        </p:nvCxnSpPr>
        <p:spPr>
          <a:xfrm>
            <a:off x="4273878" y="3031955"/>
            <a:ext cx="0" cy="273378"/>
          </a:xfrm>
          <a:prstGeom prst="straightConnector1">
            <a:avLst/>
          </a:prstGeom>
          <a:ln>
            <a:solidFill>
              <a:srgbClr val="AAFC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0C3847C-6819-1B19-79CB-5E1BBB71AC57}"/>
              </a:ext>
            </a:extLst>
          </p:cNvPr>
          <p:cNvCxnSpPr/>
          <p:nvPr/>
        </p:nvCxnSpPr>
        <p:spPr>
          <a:xfrm>
            <a:off x="4656909" y="3817855"/>
            <a:ext cx="1075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3C43229F-57F8-F15E-5DEC-A0218CC2A1A2}"/>
              </a:ext>
            </a:extLst>
          </p:cNvPr>
          <p:cNvCxnSpPr/>
          <p:nvPr/>
        </p:nvCxnSpPr>
        <p:spPr>
          <a:xfrm>
            <a:off x="5610591" y="3809998"/>
            <a:ext cx="10758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39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>
            <a:extLst>
              <a:ext uri="{FF2B5EF4-FFF2-40B4-BE49-F238E27FC236}">
                <a16:creationId xmlns:a16="http://schemas.microsoft.com/office/drawing/2014/main" id="{A3E17810-A379-63AB-08CF-D6C335E4A76F}"/>
              </a:ext>
            </a:extLst>
          </p:cNvPr>
          <p:cNvSpPr txBox="1"/>
          <p:nvPr/>
        </p:nvSpPr>
        <p:spPr>
          <a:xfrm>
            <a:off x="556665" y="216818"/>
            <a:ext cx="6502161" cy="35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en-GB" sz="2400" b="1" dirty="0">
                <a:solidFill>
                  <a:srgbClr val="AAFCCF"/>
                </a:solidFill>
                <a:cs typeface="Arial" panose="020B0604020202020204" pitchFamily="34" charset="0"/>
              </a:rPr>
              <a:t>It is all about taking action!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E2CCE57-F378-2F9E-9585-ECC02B50792A}"/>
              </a:ext>
            </a:extLst>
          </p:cNvPr>
          <p:cNvSpPr txBox="1"/>
          <p:nvPr/>
        </p:nvSpPr>
        <p:spPr>
          <a:xfrm>
            <a:off x="556665" y="497674"/>
            <a:ext cx="843523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800" b="0" i="0" dirty="0">
                <a:solidFill>
                  <a:schemeClr val="bg1"/>
                </a:solidFill>
                <a:effectLst/>
              </a:rPr>
              <a:t>As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long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as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individuals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or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just a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few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organizations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care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about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this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topic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,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it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won‘t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1800" b="0" i="0" dirty="0" err="1">
                <a:solidFill>
                  <a:schemeClr val="bg1"/>
                </a:solidFill>
                <a:effectLst/>
              </a:rPr>
              <a:t>fly</a:t>
            </a:r>
            <a:r>
              <a:rPr lang="de-DE" sz="1800" b="0" i="0" dirty="0">
                <a:solidFill>
                  <a:schemeClr val="bg1"/>
                </a:solidFill>
                <a:effectLst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C5B75F-C3E2-FBF4-FA6A-D17FBBD9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8" y="994970"/>
            <a:ext cx="6705600" cy="7366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755538-371C-A032-5888-F3ACEA9F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5" y="4009296"/>
            <a:ext cx="5410200" cy="736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41E525-4A2A-04A9-335B-0EFD2366A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4" y="1733575"/>
            <a:ext cx="7531100" cy="7366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09FBAD-4A28-14F6-39D7-043878C08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29" y="2285760"/>
            <a:ext cx="2921000" cy="7366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136A261-9666-5336-E4A5-78099CE196AA}"/>
              </a:ext>
            </a:extLst>
          </p:cNvPr>
          <p:cNvSpPr txBox="1"/>
          <p:nvPr/>
        </p:nvSpPr>
        <p:spPr>
          <a:xfrm>
            <a:off x="1251285" y="5484168"/>
            <a:ext cx="63033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medium.com</a:t>
            </a:r>
            <a:r>
              <a:rPr lang="en-US" sz="900" dirty="0">
                <a:solidFill>
                  <a:schemeClr val="bg1"/>
                </a:solidFill>
              </a:rPr>
              <a:t>/@</a:t>
            </a:r>
            <a:r>
              <a:rPr lang="en-US" sz="900" dirty="0" err="1">
                <a:solidFill>
                  <a:schemeClr val="bg1"/>
                </a:solidFill>
              </a:rPr>
              <a:t>semanpix</a:t>
            </a:r>
            <a:r>
              <a:rPr lang="en-US" sz="900" dirty="0">
                <a:solidFill>
                  <a:schemeClr val="bg1"/>
                </a:solidFill>
              </a:rPr>
              <a:t>/information-is-the-next-honey-thoughts-about-data-products-in-a-digital-society-a364f11aea94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2099831-FE43-53FB-19BC-FF80552C1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200" y="2406318"/>
            <a:ext cx="3781122" cy="21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76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0AB3FDB-C4B9-64F3-E8DA-E79C164CE7E4}"/>
              </a:ext>
            </a:extLst>
          </p:cNvPr>
          <p:cNvSpPr txBox="1"/>
          <p:nvPr/>
        </p:nvSpPr>
        <p:spPr>
          <a:xfrm>
            <a:off x="879231" y="1969475"/>
            <a:ext cx="69112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(1) - The Internet of Sustainability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(2) -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Collaborative Usage of </a:t>
            </a:r>
            <a:r>
              <a:rPr lang="en-US" sz="3200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Impact data 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(3) - Federated Learning on distributed data </a:t>
            </a:r>
          </a:p>
        </p:txBody>
      </p:sp>
    </p:spTree>
    <p:extLst>
      <p:ext uri="{BB962C8B-B14F-4D97-AF65-F5344CB8AC3E}">
        <p14:creationId xmlns:p14="http://schemas.microsoft.com/office/powerpoint/2010/main" val="1247334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E586EF8-3E28-8B53-B00C-2947C9B7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04" y="320842"/>
            <a:ext cx="5492456" cy="483268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EC5BB20-A1FA-8EE3-4F97-23397F8E397C}"/>
              </a:ext>
            </a:extLst>
          </p:cNvPr>
          <p:cNvSpPr/>
          <p:nvPr/>
        </p:nvSpPr>
        <p:spPr>
          <a:xfrm>
            <a:off x="5489426" y="2478359"/>
            <a:ext cx="1636200" cy="3568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Impact</a:t>
            </a:r>
            <a:r>
              <a:rPr lang="en-US" dirty="0"/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Report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DB52E1D-B2B9-0F44-1340-BBF666E3DDF4}"/>
              </a:ext>
            </a:extLst>
          </p:cNvPr>
          <p:cNvSpPr txBox="1"/>
          <p:nvPr/>
        </p:nvSpPr>
        <p:spPr>
          <a:xfrm>
            <a:off x="7195560" y="1633654"/>
            <a:ext cx="17539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me, to take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action ….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if I would know,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if a business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collaborates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by publishing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impact data.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13C13F-0F3B-6B58-8A10-C94B68578DDA}"/>
              </a:ext>
            </a:extLst>
          </p:cNvPr>
          <p:cNvSpPr txBox="1"/>
          <p:nvPr/>
        </p:nvSpPr>
        <p:spPr>
          <a:xfrm>
            <a:off x="0" y="1605102"/>
            <a:ext cx="7978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How easy it would be 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48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439F87-D069-DAAB-2AA4-5F5D23CC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47" y="2616200"/>
            <a:ext cx="5689600" cy="4826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F139C8A-F17B-BA67-8F63-9812E385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9" y="2616200"/>
            <a:ext cx="3556000" cy="482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673E0CE-10F5-229B-8A1A-807B06F7A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461" y="2522961"/>
            <a:ext cx="635000" cy="59814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896BC5B-0644-48D3-8641-73C42E09FD5B}"/>
              </a:ext>
            </a:extLst>
          </p:cNvPr>
          <p:cNvSpPr txBox="1"/>
          <p:nvPr/>
        </p:nvSpPr>
        <p:spPr>
          <a:xfrm>
            <a:off x="2730071" y="1605775"/>
            <a:ext cx="56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Traffic is secured - webpage owner cares about security !!!</a:t>
            </a: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3A7E91EE-A922-DDFA-1816-FDAA41DC0FE3}"/>
              </a:ext>
            </a:extLst>
          </p:cNvPr>
          <p:cNvSpPr/>
          <p:nvPr/>
        </p:nvSpPr>
        <p:spPr>
          <a:xfrm flipH="1">
            <a:off x="3212874" y="1915321"/>
            <a:ext cx="146514" cy="82354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7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439F87-D069-DAAB-2AA4-5F5D23CC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47" y="2616200"/>
            <a:ext cx="5689600" cy="4826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F139C8A-F17B-BA67-8F63-9812E385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29" y="2616200"/>
            <a:ext cx="3556000" cy="4826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673E0CE-10F5-229B-8A1A-807B06F7A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461" y="2522961"/>
            <a:ext cx="635000" cy="59814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508EBD-9DB1-B840-7E60-95DEC0AD4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898" y="2731739"/>
            <a:ext cx="304800" cy="254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896BC5B-0644-48D3-8641-73C42E09FD5B}"/>
              </a:ext>
            </a:extLst>
          </p:cNvPr>
          <p:cNvSpPr txBox="1"/>
          <p:nvPr/>
        </p:nvSpPr>
        <p:spPr>
          <a:xfrm>
            <a:off x="2730071" y="1605775"/>
            <a:ext cx="565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Traffic is secured - webpage owner cares about security !!!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FE9BE0-AB55-8363-2332-9589BD816803}"/>
              </a:ext>
            </a:extLst>
          </p:cNvPr>
          <p:cNvSpPr txBox="1"/>
          <p:nvPr/>
        </p:nvSpPr>
        <p:spPr>
          <a:xfrm>
            <a:off x="1655837" y="3739893"/>
            <a:ext cx="653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Impact data is available – business partner supports transparency !!!</a:t>
            </a: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3A7E91EE-A922-DDFA-1816-FDAA41DC0FE3}"/>
              </a:ext>
            </a:extLst>
          </p:cNvPr>
          <p:cNvSpPr/>
          <p:nvPr/>
        </p:nvSpPr>
        <p:spPr>
          <a:xfrm flipH="1">
            <a:off x="3212874" y="1915321"/>
            <a:ext cx="146514" cy="82354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417688D5-0804-21CD-A067-4D24F984407B}"/>
              </a:ext>
            </a:extLst>
          </p:cNvPr>
          <p:cNvSpPr/>
          <p:nvPr/>
        </p:nvSpPr>
        <p:spPr>
          <a:xfrm rot="10800000">
            <a:off x="3559144" y="3125132"/>
            <a:ext cx="131909" cy="64821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89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C42C044-D521-FFD8-F7C0-A8CA8AB1E906}"/>
              </a:ext>
            </a:extLst>
          </p:cNvPr>
          <p:cNvSpPr txBox="1"/>
          <p:nvPr/>
        </p:nvSpPr>
        <p:spPr>
          <a:xfrm>
            <a:off x="780591" y="1625279"/>
            <a:ext cx="62318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 shared just 2 of our examples.  </a:t>
            </a:r>
          </a:p>
          <a:p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But it is all about you!</a:t>
            </a:r>
            <a:br>
              <a:rPr lang="en-US" sz="3600" dirty="0"/>
            </a:br>
            <a:r>
              <a:rPr lang="en-US" sz="3600" dirty="0"/>
              <a:t>Collaboration is a team sport!</a:t>
            </a:r>
          </a:p>
        </p:txBody>
      </p:sp>
    </p:spTree>
    <p:extLst>
      <p:ext uri="{BB962C8B-B14F-4D97-AF65-F5344CB8AC3E}">
        <p14:creationId xmlns:p14="http://schemas.microsoft.com/office/powerpoint/2010/main" val="170977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0AB3FDB-C4B9-64F3-E8DA-E79C164CE7E4}"/>
              </a:ext>
            </a:extLst>
          </p:cNvPr>
          <p:cNvSpPr txBox="1"/>
          <p:nvPr/>
        </p:nvSpPr>
        <p:spPr>
          <a:xfrm>
            <a:off x="879231" y="1969475"/>
            <a:ext cx="755565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(1) - The Internet of Sustainability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200" dirty="0">
                <a:solidFill>
                  <a:schemeClr val="bg2">
                    <a:lumMod val="90000"/>
                  </a:schemeClr>
                </a:solidFill>
              </a:rPr>
              <a:t>(2) - Collaborative Usage of Impact data 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(3) - </a:t>
            </a:r>
            <a:r>
              <a:rPr lang="en-US" sz="32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Federated Learning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on distributed data </a:t>
            </a:r>
          </a:p>
        </p:txBody>
      </p:sp>
    </p:spTree>
    <p:extLst>
      <p:ext uri="{BB962C8B-B14F-4D97-AF65-F5344CB8AC3E}">
        <p14:creationId xmlns:p14="http://schemas.microsoft.com/office/powerpoint/2010/main" val="85043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959EFF3-5FF1-BA5B-CFED-54702961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1" y="203833"/>
            <a:ext cx="5566611" cy="47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8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3C1351D-EDB9-E444-D100-E568B1E3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4" y="191539"/>
            <a:ext cx="4568204" cy="47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61D61D7-FCE6-45F3-BEE4-72D314EE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73" y="252287"/>
            <a:ext cx="7772400" cy="260521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0315E88-7C74-2B3B-3734-B2C1DCF72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15" y="3294757"/>
            <a:ext cx="7759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70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48C5A9-9844-ACB1-11CF-4243368B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2" y="4863"/>
            <a:ext cx="4873083" cy="56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5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2">
            <a:extLst>
              <a:ext uri="{FF2B5EF4-FFF2-40B4-BE49-F238E27FC236}">
                <a16:creationId xmlns:a16="http://schemas.microsoft.com/office/drawing/2014/main" id="{A519CA2B-547E-258E-3D67-E770833C5CF9}"/>
              </a:ext>
            </a:extLst>
          </p:cNvPr>
          <p:cNvSpPr/>
          <p:nvPr/>
        </p:nvSpPr>
        <p:spPr>
          <a:xfrm>
            <a:off x="549627" y="1400149"/>
            <a:ext cx="8056070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  <a:sym typeface="Wingdings" pitchFamily="2" charset="2"/>
              </a:rPr>
              <a:t> 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Data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sharing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is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climate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 </a:t>
            </a:r>
            <a:r>
              <a:rPr kumimoji="0" lang="de-DE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caring</a:t>
            </a: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cs typeface="Arial"/>
              </a:rPr>
              <a:t> !</a:t>
            </a:r>
          </a:p>
          <a:p>
            <a:pPr>
              <a:defRPr/>
            </a:pPr>
            <a:endParaRPr lang="de-DE" sz="3600" b="1" dirty="0">
              <a:solidFill>
                <a:schemeClr val="bg2"/>
              </a:solidFill>
              <a:cs typeface="Arial"/>
            </a:endParaRPr>
          </a:p>
          <a:p>
            <a:pPr>
              <a:defRPr/>
            </a:pPr>
            <a:endParaRPr lang="de-DE" sz="3600" dirty="0">
              <a:solidFill>
                <a:schemeClr val="bg2"/>
              </a:solidFill>
              <a:cs typeface="Arial"/>
            </a:endParaRPr>
          </a:p>
          <a:p>
            <a:pPr>
              <a:defRPr/>
            </a:pPr>
            <a:br>
              <a:rPr lang="de-DE" dirty="0">
                <a:solidFill>
                  <a:srgbClr val="FFFFFF"/>
                </a:solidFill>
                <a:cs typeface="Arial"/>
              </a:rPr>
            </a:br>
            <a:endParaRPr lang="de-DE" dirty="0">
              <a:solidFill>
                <a:srgbClr val="FFFFFF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F83E7CE-D0D5-BD0D-CC75-9187E3B0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19" y="2883882"/>
            <a:ext cx="7772400" cy="1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E75B24E-F620-86E9-1B64-D755F210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28229"/>
            <a:ext cx="7772400" cy="14292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37075D-963E-F750-40BD-9DD8707ED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53518"/>
            <a:ext cx="7772400" cy="1157591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CB3E633-B193-BFFE-E767-8711A5127292}"/>
              </a:ext>
            </a:extLst>
          </p:cNvPr>
          <p:cNvSpPr txBox="1"/>
          <p:nvPr/>
        </p:nvSpPr>
        <p:spPr>
          <a:xfrm>
            <a:off x="556665" y="313070"/>
            <a:ext cx="8488722" cy="356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en-GB" sz="2400" b="1" dirty="0">
                <a:solidFill>
                  <a:srgbClr val="AAFCCF"/>
                </a:solidFill>
                <a:cs typeface="Arial" panose="020B0604020202020204" pitchFamily="34" charset="0"/>
              </a:rPr>
              <a:t>One Option to take Climate Action: </a:t>
            </a:r>
            <a:r>
              <a:rPr lang="en-GB" sz="2400" b="1" dirty="0">
                <a:solidFill>
                  <a:srgbClr val="FFFF00"/>
                </a:solidFill>
                <a:cs typeface="Arial" panose="020B0604020202020204" pitchFamily="34" charset="0"/>
              </a:rPr>
              <a:t>Reduce Scope 3 Emissions</a:t>
            </a:r>
          </a:p>
        </p:txBody>
      </p:sp>
    </p:spTree>
    <p:extLst>
      <p:ext uri="{BB962C8B-B14F-4D97-AF65-F5344CB8AC3E}">
        <p14:creationId xmlns:p14="http://schemas.microsoft.com/office/powerpoint/2010/main" val="328073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97BB80B4-5FC1-0305-D251-0973354E65CA}"/>
              </a:ext>
            </a:extLst>
          </p:cNvPr>
          <p:cNvSpPr txBox="1"/>
          <p:nvPr/>
        </p:nvSpPr>
        <p:spPr>
          <a:xfrm>
            <a:off x="1203159" y="2540351"/>
            <a:ext cx="72189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Reducing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Scope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3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emissions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is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becoming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increasingly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Söhne"/>
              </a:rPr>
              <a:t>important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Söhne"/>
              </a:rPr>
              <a:t>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8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D9FDB1D-A444-1DCB-7B32-55E26D59F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81" y="0"/>
            <a:ext cx="538263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16F78C-276D-5DA9-4ED6-596EF989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81" y="0"/>
            <a:ext cx="538263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7B3508D-A732-B25B-3CCC-F53314222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9" y="0"/>
            <a:ext cx="810558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067E006-202B-4B48-FF15-84852ADA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2331"/>
            <a:ext cx="7772400" cy="48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EF15552A709D24C928D0DB65EDC87BA" ma:contentTypeVersion="18" ma:contentTypeDescription="Ein neues Dokument erstellen." ma:contentTypeScope="" ma:versionID="c41ad9eeedb380e8a7e3f3f3d0544a4e">
  <xsd:schema xmlns:xsd="http://www.w3.org/2001/XMLSchema" xmlns:xs="http://www.w3.org/2001/XMLSchema" xmlns:p="http://schemas.microsoft.com/office/2006/metadata/properties" xmlns:ns2="a9df2911-8f97-4a71-af9f-bceb65c15893" xmlns:ns3="cb805fa8-5677-4aca-83fc-972df99f2823" targetNamespace="http://schemas.microsoft.com/office/2006/metadata/properties" ma:root="true" ma:fieldsID="3932fed9dc80e31dfa2854f7f5c3ebd5" ns2:_="" ns3:_="">
    <xsd:import namespace="a9df2911-8f97-4a71-af9f-bceb65c15893"/>
    <xsd:import namespace="cb805fa8-5677-4aca-83fc-972df99f28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oldversion_x002c_partlyinuseatcustomers" minOccurs="0"/>
                <xsd:element ref="ns2:Comment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f2911-8f97-4a71-af9f-bceb65c158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e2f02290-42c8-4c08-9e11-32a410bb2a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ldversion_x002c_partlyinuseatcustomers" ma:index="24" nillable="true" ma:displayName="Comment" ma:description="old version, partly in use at customers" ma:format="Dropdown" ma:internalName="oldversion_x002c_partlyinuseatcustomers">
      <xsd:simpleType>
        <xsd:restriction base="dms:Note">
          <xsd:maxLength value="255"/>
        </xsd:restriction>
      </xsd:simpleType>
    </xsd:element>
    <xsd:element name="Comment2" ma:index="25" nillable="true" ma:displayName="Comment 2" ma:format="Dropdown" ma:internalName="Comment2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05fa8-5677-4aca-83fc-972df99f282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ffcbec-64b1-467b-98a6-0bcc8326b728}" ma:internalName="TaxCatchAll" ma:showField="CatchAllData" ma:web="cb805fa8-5677-4aca-83fc-972df99f28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8E054-5B61-40F2-919C-E7DA41289B1D}">
  <ds:schemaRefs>
    <ds:schemaRef ds:uri="a9df2911-8f97-4a71-af9f-bceb65c15893"/>
    <ds:schemaRef ds:uri="cb805fa8-5677-4aca-83fc-972df99f28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400987-6D17-4FF4-974B-DB76B14220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1640</Words>
  <Application>Microsoft Macintosh PowerPoint</Application>
  <PresentationFormat>Bildschirmpräsentation (16:10)</PresentationFormat>
  <Paragraphs>186</Paragraphs>
  <Slides>31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Söhne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Sylvia Klein</dc:creator>
  <cp:lastModifiedBy>Mirko Kämpf</cp:lastModifiedBy>
  <cp:revision>33</cp:revision>
  <dcterms:created xsi:type="dcterms:W3CDTF">2022-12-01T11:09:24Z</dcterms:created>
  <dcterms:modified xsi:type="dcterms:W3CDTF">2023-03-02T08:30:31Z</dcterms:modified>
</cp:coreProperties>
</file>